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49"/>
  </p:notesMasterIdLst>
  <p:handoutMasterIdLst>
    <p:handoutMasterId r:id="rId50"/>
  </p:handoutMasterIdLst>
  <p:sldIdLst>
    <p:sldId id="256" r:id="rId5"/>
    <p:sldId id="262" r:id="rId6"/>
    <p:sldId id="347" r:id="rId7"/>
    <p:sldId id="349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1" r:id="rId23"/>
    <p:sldId id="380" r:id="rId24"/>
    <p:sldId id="382" r:id="rId25"/>
    <p:sldId id="383" r:id="rId26"/>
    <p:sldId id="384" r:id="rId27"/>
    <p:sldId id="385" r:id="rId28"/>
    <p:sldId id="386" r:id="rId29"/>
    <p:sldId id="387" r:id="rId30"/>
    <p:sldId id="364" r:id="rId31"/>
    <p:sldId id="388" r:id="rId32"/>
    <p:sldId id="389" r:id="rId33"/>
    <p:sldId id="390" r:id="rId34"/>
    <p:sldId id="391" r:id="rId35"/>
    <p:sldId id="392" r:id="rId36"/>
    <p:sldId id="394" r:id="rId37"/>
    <p:sldId id="395" r:id="rId38"/>
    <p:sldId id="396" r:id="rId39"/>
    <p:sldId id="397" r:id="rId40"/>
    <p:sldId id="398" r:id="rId41"/>
    <p:sldId id="399" r:id="rId42"/>
    <p:sldId id="402" r:id="rId43"/>
    <p:sldId id="393" r:id="rId44"/>
    <p:sldId id="400" r:id="rId45"/>
    <p:sldId id="403" r:id="rId46"/>
    <p:sldId id="401" r:id="rId47"/>
    <p:sldId id="26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  <a:srgbClr val="969FA7"/>
    <a:srgbClr val="459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80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91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1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9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54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64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24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71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24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5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6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37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0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4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00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95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36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0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74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14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38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3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89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20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14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7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40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78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161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86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668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3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24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85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573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5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202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2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1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75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3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8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OdlNM96sHio?feature=oembed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280" dirty="0">
                <a:solidFill>
                  <a:schemeClr val="bg1"/>
                </a:solidFill>
              </a:rPr>
              <a:t>Machine learning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70495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7CEBFF"/>
                </a:solidFill>
              </a:rPr>
              <a:t>Presented by Abdel Rahman AlSabbagh</a:t>
            </a:r>
          </a:p>
          <a:p>
            <a:endParaRPr lang="en-US" dirty="0">
              <a:solidFill>
                <a:srgbClr val="7CEBFF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6E9F07-57FE-6AF0-E386-E4DF22F79081}"/>
              </a:ext>
            </a:extLst>
          </p:cNvPr>
          <p:cNvSpPr txBox="1">
            <a:spLocks/>
          </p:cNvSpPr>
          <p:nvPr/>
        </p:nvSpPr>
        <p:spPr>
          <a:xfrm>
            <a:off x="581191" y="5468198"/>
            <a:ext cx="10993546" cy="704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rgbClr val="7CEBFF"/>
                </a:solidFill>
              </a:rPr>
              <a:t>FINAL Lecture #6 – Sat – 27.5.2023</a:t>
            </a:r>
          </a:p>
          <a:p>
            <a:pPr algn="r"/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25B58-A333-20AE-19AE-AD305DB2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991" y="1733313"/>
            <a:ext cx="9412013" cy="1695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093637-1B8E-9B50-CA05-DC38AC74F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39" y="3605265"/>
            <a:ext cx="9335514" cy="16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0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FD65C-0309-9E97-8C89-77A1F33BC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967" y="2447788"/>
            <a:ext cx="9250066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5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FDB6F-7784-91E2-803D-12D209334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09" y="2538288"/>
            <a:ext cx="9364382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2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FDB6F-7784-91E2-803D-12D209334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09" y="2538288"/>
            <a:ext cx="9364382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03E18-506A-CE60-20D9-81065B4A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967" y="2147708"/>
            <a:ext cx="9250066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7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C6A2-B2F6-A1AA-3AD5-D527EDA2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572" y="2476367"/>
            <a:ext cx="935485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42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5AB3F-1345-C820-7C86-BE558BDD7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98" y="2333472"/>
            <a:ext cx="9697803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5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B3AF18-FF22-7CD3-7950-691348285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544" y="1547865"/>
            <a:ext cx="9554908" cy="311511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F516230-5EB6-FD31-2F93-DF0D91E8640B}"/>
              </a:ext>
            </a:extLst>
          </p:cNvPr>
          <p:cNvSpPr txBox="1">
            <a:spLocks/>
          </p:cNvSpPr>
          <p:nvPr/>
        </p:nvSpPr>
        <p:spPr>
          <a:xfrm>
            <a:off x="5991391" y="4662975"/>
            <a:ext cx="1832767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Margin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B4A714-B65E-E647-1ED5-7B880666A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698" y="2797474"/>
            <a:ext cx="1199072" cy="8951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58ED81A-73B6-E7C6-B1FE-9CD91520E5AB}"/>
              </a:ext>
            </a:extLst>
          </p:cNvPr>
          <p:cNvSpPr txBox="1">
            <a:spLocks/>
          </p:cNvSpPr>
          <p:nvPr/>
        </p:nvSpPr>
        <p:spPr>
          <a:xfrm>
            <a:off x="8348386" y="3701298"/>
            <a:ext cx="1832767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Support vector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3FEF5F-AF4A-6642-E429-C325E3299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66454" y="2798777"/>
            <a:ext cx="962159" cy="64779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5879FCD-B7AD-78D4-D7D4-108B296D5B88}"/>
              </a:ext>
            </a:extLst>
          </p:cNvPr>
          <p:cNvSpPr txBox="1">
            <a:spLocks/>
          </p:cNvSpPr>
          <p:nvPr/>
        </p:nvSpPr>
        <p:spPr>
          <a:xfrm>
            <a:off x="4016598" y="3338507"/>
            <a:ext cx="1832767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Support vector</a:t>
            </a:r>
          </a:p>
        </p:txBody>
      </p:sp>
    </p:spTree>
    <p:extLst>
      <p:ext uri="{BB962C8B-B14F-4D97-AF65-F5344CB8AC3E}">
        <p14:creationId xmlns:p14="http://schemas.microsoft.com/office/powerpoint/2010/main" val="63368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F516230-5EB6-FD31-2F93-DF0D91E8640B}"/>
              </a:ext>
            </a:extLst>
          </p:cNvPr>
          <p:cNvSpPr txBox="1">
            <a:spLocks/>
          </p:cNvSpPr>
          <p:nvPr/>
        </p:nvSpPr>
        <p:spPr>
          <a:xfrm>
            <a:off x="5991391" y="4662975"/>
            <a:ext cx="1832767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Soft margin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730E9-A422-12E0-AA98-6B22FC38D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333" y="1626571"/>
            <a:ext cx="9345329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7946A-8D89-82B9-3402-32C62179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351" y="1371600"/>
            <a:ext cx="7161642" cy="4423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37DE13-D167-1DA5-D311-1C603D892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669" y="2206267"/>
            <a:ext cx="2430825" cy="409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BF3B06-3BCD-1A5C-AA82-A9FD29124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118" y="2551636"/>
            <a:ext cx="905001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3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58798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5881F57-B9CE-07D9-B78A-5BE704CB4B5F}"/>
              </a:ext>
            </a:extLst>
          </p:cNvPr>
          <p:cNvSpPr txBox="1">
            <a:spLocks/>
          </p:cNvSpPr>
          <p:nvPr/>
        </p:nvSpPr>
        <p:spPr>
          <a:xfrm>
            <a:off x="599222" y="4402990"/>
            <a:ext cx="10993549" cy="5667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In the name of Allah, the most gracious, the most merciful, we start :)</a:t>
            </a:r>
            <a:endParaRPr lang="en-US" sz="32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343C56C-7A79-DBDD-797B-E88BDB181E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15369" y="1894879"/>
            <a:ext cx="9161253" cy="19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44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8CF8D-8580-71A7-84BC-55116343C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863" y="1457864"/>
            <a:ext cx="6569919" cy="42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5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F5C9C-0121-3A4F-E164-F67408515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65" y="1563658"/>
            <a:ext cx="7411600" cy="428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2B86B-6895-A805-5642-493F3B367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767" y="2128941"/>
            <a:ext cx="2758629" cy="409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72A0F-A7C8-7ACF-AD92-DC29DE07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118" y="2551636"/>
            <a:ext cx="905001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3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48DBC-EB65-1503-C46C-1C5A8A77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9" y="1383843"/>
            <a:ext cx="8994475" cy="4446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2163AB-8687-90C8-E801-1C54CC628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091" y="3231893"/>
            <a:ext cx="1995605" cy="111582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3C060A5-BBD4-22C2-3477-378526EAF717}"/>
              </a:ext>
            </a:extLst>
          </p:cNvPr>
          <p:cNvSpPr txBox="1">
            <a:spLocks/>
          </p:cNvSpPr>
          <p:nvPr/>
        </p:nvSpPr>
        <p:spPr>
          <a:xfrm>
            <a:off x="9634713" y="4347715"/>
            <a:ext cx="2072321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Hyperplane</a:t>
            </a:r>
          </a:p>
          <a:p>
            <a:pPr algn="ctr"/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(flat subspace)</a:t>
            </a:r>
          </a:p>
        </p:txBody>
      </p:sp>
    </p:spTree>
    <p:extLst>
      <p:ext uri="{BB962C8B-B14F-4D97-AF65-F5344CB8AC3E}">
        <p14:creationId xmlns:p14="http://schemas.microsoft.com/office/powerpoint/2010/main" val="417562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2B71C-13AE-035B-BF47-F7993B75B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69" y="1974371"/>
            <a:ext cx="8879457" cy="38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1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EB5F-7EFA-70F3-A43B-B5882637F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64" y="1282832"/>
            <a:ext cx="6605001" cy="456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19257-E42B-2030-25C0-530EC66E1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87" y="2870812"/>
            <a:ext cx="3189950" cy="558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DCFFC5-0A65-C4A5-FAB3-3089E9B35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721" y="2305119"/>
            <a:ext cx="1869056" cy="558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01759E-59E3-C1D3-0A40-089CF27AA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86" y="2496555"/>
            <a:ext cx="359682" cy="5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19257-E42B-2030-25C0-530EC66E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687" y="2870812"/>
            <a:ext cx="3189950" cy="558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DCFFC5-0A65-C4A5-FAB3-3089E9B35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721" y="2305119"/>
            <a:ext cx="1869056" cy="558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01759E-59E3-C1D3-0A40-089CF27AA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186" y="2496555"/>
            <a:ext cx="359682" cy="558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5EE1B-FD6B-A8F2-3A60-576F70657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25"/>
          <a:stretch/>
        </p:blipFill>
        <p:spPr>
          <a:xfrm>
            <a:off x="2258277" y="1446190"/>
            <a:ext cx="7351550" cy="4402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7EE243-B662-A2B2-88F4-6DA33B101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766" y="2384556"/>
            <a:ext cx="2829320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Kernal Functions in SVMs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19257-E42B-2030-25C0-530EC66E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687" y="2870812"/>
            <a:ext cx="3189950" cy="558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DCFFC5-0A65-C4A5-FAB3-3089E9B35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721" y="2305119"/>
            <a:ext cx="1869056" cy="558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01759E-59E3-C1D3-0A40-089CF27AA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186" y="2496555"/>
            <a:ext cx="359682" cy="558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A04AAB-C8E4-E843-5D1E-A5FCD3E92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528"/>
          <a:stretch/>
        </p:blipFill>
        <p:spPr>
          <a:xfrm>
            <a:off x="2188232" y="1750802"/>
            <a:ext cx="7123413" cy="390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1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Polynomial Kernel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5B45C4-3D3E-6CD8-CDDD-D014F3CDD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96" y="3694199"/>
            <a:ext cx="419158" cy="390580"/>
          </a:xfrm>
          <a:prstGeom prst="rect">
            <a:avLst/>
          </a:prstGeom>
        </p:spPr>
      </p:pic>
      <p:pic>
        <p:nvPicPr>
          <p:cNvPr id="5" name="Online Media 4" title="SVM with polynomial kernel visualization (HD)">
            <a:hlinkClick r:id="" action="ppaction://media"/>
            <a:extLst>
              <a:ext uri="{FF2B5EF4-FFF2-40B4-BE49-F238E27FC236}">
                <a16:creationId xmlns:a16="http://schemas.microsoft.com/office/drawing/2014/main" id="{6F0352A9-0129-C07A-D499-8AC88FC8ED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779143" y="1757938"/>
            <a:ext cx="6633713" cy="374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46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The Kernel Trick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5B45C4-3D3E-6CD8-CDDD-D014F3CDD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96" y="3694199"/>
            <a:ext cx="419158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2EE99-D544-B802-237F-877ECD2A9E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51"/>
          <a:stretch/>
        </p:blipFill>
        <p:spPr>
          <a:xfrm>
            <a:off x="581193" y="2375269"/>
            <a:ext cx="5302022" cy="21157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E6BA9E-4195-419C-F4EE-5D866F72A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622" y="2291431"/>
            <a:ext cx="4470988" cy="23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647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874B08-70E3-EABE-B60A-F22AD7A35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180" y="1729690"/>
            <a:ext cx="9549635" cy="358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5716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58798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Today’s Quote</a:t>
            </a:r>
            <a:endParaRPr lang="en-US" sz="40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CE5C98D-E67A-953D-2921-A36C7B925D07}"/>
              </a:ext>
            </a:extLst>
          </p:cNvPr>
          <p:cNvSpPr txBox="1">
            <a:spLocks/>
          </p:cNvSpPr>
          <p:nvPr/>
        </p:nvSpPr>
        <p:spPr>
          <a:xfrm>
            <a:off x="228762" y="2356473"/>
            <a:ext cx="11382045" cy="213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cap="none" dirty="0">
                <a:solidFill>
                  <a:schemeClr val="accent1">
                    <a:lumMod val="50000"/>
                  </a:schemeClr>
                </a:solidFill>
              </a:rPr>
              <a:t>“The winds of change may blow away everything in their path, but the lingering effect remains, shaping the landscape of our lives.”</a:t>
            </a:r>
          </a:p>
          <a:p>
            <a:pPr algn="ctr"/>
            <a:endParaRPr lang="en-US" sz="3200" cap="none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3200" cap="none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sz="3200" cap="none" dirty="0" err="1">
                <a:solidFill>
                  <a:schemeClr val="accent1">
                    <a:lumMod val="50000"/>
                  </a:schemeClr>
                </a:solidFill>
              </a:rPr>
              <a:t>ChatGPT</a:t>
            </a:r>
            <a:endParaRPr lang="en-US" sz="32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937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Random Forest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pic>
        <p:nvPicPr>
          <p:cNvPr id="2054" name="Picture 6" descr="random forest ensemble">
            <a:extLst>
              <a:ext uri="{FF2B5EF4-FFF2-40B4-BE49-F238E27FC236}">
                <a16:creationId xmlns:a16="http://schemas.microsoft.com/office/drawing/2014/main" id="{A9BE105F-2922-410E-216F-C159F52A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95425"/>
            <a:ext cx="57150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44605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Ensemble 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pic>
        <p:nvPicPr>
          <p:cNvPr id="3078" name="Picture 6" descr="Ensemble Learning: Methods, Techniques &amp; Examples">
            <a:extLst>
              <a:ext uri="{FF2B5EF4-FFF2-40B4-BE49-F238E27FC236}">
                <a16:creationId xmlns:a16="http://schemas.microsoft.com/office/drawing/2014/main" id="{5CC9A12E-5B88-D8C9-CA7D-8781FDA10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1" y="1595258"/>
            <a:ext cx="9190008" cy="39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36084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Ensemble 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pic>
        <p:nvPicPr>
          <p:cNvPr id="3076" name="Picture 4" descr="Ensemble Learning: Methods, Techniques &amp; Examples">
            <a:extLst>
              <a:ext uri="{FF2B5EF4-FFF2-40B4-BE49-F238E27FC236}">
                <a16:creationId xmlns:a16="http://schemas.microsoft.com/office/drawing/2014/main" id="{AE1C55F5-7D56-E8B3-8002-F8FE8A169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390" y="1561926"/>
            <a:ext cx="6439220" cy="399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24247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Evaluation Metrics for Classification Tasks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FFB784-1AA9-8936-3B0F-B24B2F6D5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18"/>
          <a:stretch/>
        </p:blipFill>
        <p:spPr bwMode="auto">
          <a:xfrm>
            <a:off x="2545576" y="4304581"/>
            <a:ext cx="6888171" cy="15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usion matrix summarizing four values">
            <a:extLst>
              <a:ext uri="{FF2B5EF4-FFF2-40B4-BE49-F238E27FC236}">
                <a16:creationId xmlns:a16="http://schemas.microsoft.com/office/drawing/2014/main" id="{2ED76474-0D92-4582-6B10-A6DF6BF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978" y="1710094"/>
            <a:ext cx="4800773" cy="26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F0EC37-66E0-9C19-FD09-C6D211B00D92}"/>
              </a:ext>
            </a:extLst>
          </p:cNvPr>
          <p:cNvSpPr txBox="1">
            <a:spLocks/>
          </p:cNvSpPr>
          <p:nvPr/>
        </p:nvSpPr>
        <p:spPr>
          <a:xfrm>
            <a:off x="352589" y="1747275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56781927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Evaluation Metrics for Classification Tasks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0D99BC-5C57-9D13-FF0B-C21062D43C09}"/>
              </a:ext>
            </a:extLst>
          </p:cNvPr>
          <p:cNvSpPr txBox="1">
            <a:spLocks/>
          </p:cNvSpPr>
          <p:nvPr/>
        </p:nvSpPr>
        <p:spPr>
          <a:xfrm>
            <a:off x="457365" y="4619158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The proportion of True predictions on the total of predictions made.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691500-4B08-CD04-0F63-F3754EE8B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32" y="1761508"/>
            <a:ext cx="9815266" cy="1480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5C97A2-65D5-94AB-A634-A4049AAB4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465" y="3176883"/>
            <a:ext cx="6447347" cy="123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4627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Evaluation Metrics for Classification Tasks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0D99BC-5C57-9D13-FF0B-C21062D43C09}"/>
              </a:ext>
            </a:extLst>
          </p:cNvPr>
          <p:cNvSpPr txBox="1">
            <a:spLocks/>
          </p:cNvSpPr>
          <p:nvPr/>
        </p:nvSpPr>
        <p:spPr>
          <a:xfrm>
            <a:off x="457365" y="4619158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The proportion of True Positives among the total of Positive Predictions.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E4F2D80-74BC-638C-03B2-8A04D3D6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643" y="2072129"/>
            <a:ext cx="5957444" cy="201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74734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Evaluation Metrics for Classification Tasks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0D99BC-5C57-9D13-FF0B-C21062D43C09}"/>
              </a:ext>
            </a:extLst>
          </p:cNvPr>
          <p:cNvSpPr txBox="1">
            <a:spLocks/>
          </p:cNvSpPr>
          <p:nvPr/>
        </p:nvSpPr>
        <p:spPr>
          <a:xfrm>
            <a:off x="457365" y="4619158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The proportion of True Positive among the total number of actual Positives.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5DE8672-EC7E-DB80-A1F4-0EE1B69E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734" y="2096446"/>
            <a:ext cx="5615696" cy="198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78575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Evaluation Metrics for Classification Tasks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0D99BC-5C57-9D13-FF0B-C21062D43C09}"/>
              </a:ext>
            </a:extLst>
          </p:cNvPr>
          <p:cNvSpPr txBox="1">
            <a:spLocks/>
          </p:cNvSpPr>
          <p:nvPr/>
        </p:nvSpPr>
        <p:spPr>
          <a:xfrm>
            <a:off x="457365" y="4619158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The harmonic mean of Precision and Recall.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ED5B6-40C3-793D-E2EC-B1241FDD7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21" y="1980210"/>
            <a:ext cx="5804327" cy="21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0548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Evaluation Metrics for Classification Tasks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pic>
        <p:nvPicPr>
          <p:cNvPr id="6146" name="Picture 2" descr="What is Precision, Recall, and F1-score? | Data Science and Machine  Learning | Kaggle">
            <a:extLst>
              <a:ext uri="{FF2B5EF4-FFF2-40B4-BE49-F238E27FC236}">
                <a16:creationId xmlns:a16="http://schemas.microsoft.com/office/drawing/2014/main" id="{2A92C891-EB9D-66B6-73ED-241783793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5498" r="1503" b="2543"/>
          <a:stretch/>
        </p:blipFill>
        <p:spPr bwMode="auto">
          <a:xfrm>
            <a:off x="1751107" y="1597873"/>
            <a:ext cx="8937438" cy="410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13802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Evaluation Metrics for Classification Tasks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pic>
        <p:nvPicPr>
          <p:cNvPr id="7170" name="Picture 2" descr="Measuring Performance: AUC (AUROC) – Glass Box">
            <a:extLst>
              <a:ext uri="{FF2B5EF4-FFF2-40B4-BE49-F238E27FC236}">
                <a16:creationId xmlns:a16="http://schemas.microsoft.com/office/drawing/2014/main" id="{E1EEBED6-4B0D-97A5-FC7F-7A2764120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716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582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0411211"/>
              </p:ext>
            </p:extLst>
          </p:nvPr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3465336-B205-C251-1823-8AA2C888851E}"/>
              </a:ext>
            </a:extLst>
          </p:cNvPr>
          <p:cNvSpPr txBox="1">
            <a:spLocks/>
          </p:cNvSpPr>
          <p:nvPr/>
        </p:nvSpPr>
        <p:spPr>
          <a:xfrm>
            <a:off x="457365" y="1543886"/>
            <a:ext cx="11382045" cy="4218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Support Vector Machines (SVMs).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Kernel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Decision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Random forests.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Ensemble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Evaluation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Code practice.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Source: </a:t>
            </a:r>
            <a:r>
              <a:rPr lang="en-US" cap="none" dirty="0" err="1">
                <a:solidFill>
                  <a:schemeClr val="accent1">
                    <a:lumMod val="50000"/>
                  </a:schemeClr>
                </a:solidFill>
              </a:rPr>
              <a:t>StatQuest</a:t>
            </a: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 by Josh Starmer.</a:t>
            </a: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04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We’re Almost Finished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862DE9-B312-169C-A81E-7ED5AF39056C}"/>
              </a:ext>
            </a:extLst>
          </p:cNvPr>
          <p:cNvSpPr txBox="1">
            <a:spLocks/>
          </p:cNvSpPr>
          <p:nvPr/>
        </p:nvSpPr>
        <p:spPr>
          <a:xfrm>
            <a:off x="599223" y="2877950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cap="none" dirty="0">
                <a:solidFill>
                  <a:schemeClr val="accent1">
                    <a:lumMod val="50000"/>
                  </a:schemeClr>
                </a:solidFill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205814363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Final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862DE9-B312-169C-A81E-7ED5AF39056C}"/>
              </a:ext>
            </a:extLst>
          </p:cNvPr>
          <p:cNvSpPr txBox="1">
            <a:spLocks/>
          </p:cNvSpPr>
          <p:nvPr/>
        </p:nvSpPr>
        <p:spPr>
          <a:xfrm>
            <a:off x="457365" y="1530172"/>
            <a:ext cx="10993549" cy="41243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Document each of the following steps in your notebook.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Choose a dataset of your choice from Kaggle.com.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Preprocess the data acquired (clean it, normalize the data if needed, do feature engineering, </a:t>
            </a:r>
            <a:r>
              <a:rPr lang="en-US" cap="none" dirty="0" err="1">
                <a:solidFill>
                  <a:schemeClr val="accent1">
                    <a:lumMod val="50000"/>
                  </a:schemeClr>
                </a:solidFill>
              </a:rPr>
              <a:t>etc</a:t>
            </a: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…) and prepare it for the ML model. Explain every single step.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Make a comparison study between 3 types of models on the dataset used. Use different hyperparameters and features and try to obtain the highest results 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Get the results and analyze why certain models performed better that others.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Submit a .</a:t>
            </a:r>
            <a:r>
              <a:rPr lang="en-US" cap="none" dirty="0" err="1">
                <a:solidFill>
                  <a:schemeClr val="accent1">
                    <a:lumMod val="50000"/>
                  </a:schemeClr>
                </a:solidFill>
              </a:rPr>
              <a:t>pynb</a:t>
            </a: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 file with data used.</a:t>
            </a:r>
          </a:p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Deadline: 1/6, 6 PM. </a:t>
            </a:r>
          </a:p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Good luck!</a:t>
            </a: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6085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Final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862DE9-B312-169C-A81E-7ED5AF39056C}"/>
              </a:ext>
            </a:extLst>
          </p:cNvPr>
          <p:cNvSpPr txBox="1">
            <a:spLocks/>
          </p:cNvSpPr>
          <p:nvPr/>
        </p:nvSpPr>
        <p:spPr>
          <a:xfrm>
            <a:off x="457365" y="1530172"/>
            <a:ext cx="10993549" cy="41243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Use our colleague “</a:t>
            </a:r>
            <a:r>
              <a:rPr lang="en-US" cap="none" dirty="0" err="1">
                <a:solidFill>
                  <a:schemeClr val="accent1">
                    <a:lumMod val="50000"/>
                  </a:schemeClr>
                </a:solidFill>
              </a:rPr>
              <a:t>Basel”’s</a:t>
            </a: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 tool to help you in your project:</a:t>
            </a:r>
          </a:p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https://clickml.streamlit.app/</a:t>
            </a: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355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Final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862DE9-B312-169C-A81E-7ED5AF39056C}"/>
              </a:ext>
            </a:extLst>
          </p:cNvPr>
          <p:cNvSpPr txBox="1">
            <a:spLocks/>
          </p:cNvSpPr>
          <p:nvPr/>
        </p:nvSpPr>
        <p:spPr>
          <a:xfrm>
            <a:off x="457365" y="1530172"/>
            <a:ext cx="10993549" cy="41243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I would also love to have your feedback of the course for the purpose of future improvements!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176357D-9332-BAFC-884E-DC5CC9E23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301" y="1929528"/>
            <a:ext cx="3830128" cy="3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8305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005839"/>
            <a:ext cx="3081576" cy="6941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4" y="2268762"/>
            <a:ext cx="3081576" cy="4515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sabbagh@ieee.org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FBC4328A-100A-7830-0021-72026091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723" y="3013203"/>
            <a:ext cx="2986167" cy="298616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6783603-8ECD-35F4-293B-0DDFB4240315}"/>
              </a:ext>
            </a:extLst>
          </p:cNvPr>
          <p:cNvSpPr txBox="1">
            <a:spLocks/>
          </p:cNvSpPr>
          <p:nvPr/>
        </p:nvSpPr>
        <p:spPr>
          <a:xfrm>
            <a:off x="8296274" y="1634893"/>
            <a:ext cx="3090615" cy="5837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2"/>
                </a:solidFill>
              </a:rPr>
              <a:t>Wishing you all the best in your upcoming endeavors!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09A52B-AC04-C0A0-353D-0F575665640E}"/>
              </a:ext>
            </a:extLst>
          </p:cNvPr>
          <p:cNvSpPr txBox="1">
            <a:spLocks/>
          </p:cNvSpPr>
          <p:nvPr/>
        </p:nvSpPr>
        <p:spPr>
          <a:xfrm>
            <a:off x="8296274" y="2685848"/>
            <a:ext cx="3081576" cy="40925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Connect on </a:t>
            </a:r>
            <a:r>
              <a:rPr lang="en-US" dirty="0" err="1">
                <a:solidFill>
                  <a:schemeClr val="bg2"/>
                </a:solidFill>
              </a:rPr>
              <a:t>Linkedin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6D7260C-FA4A-D635-FC0F-9B01B83429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4836"/>
          <a:stretch/>
        </p:blipFill>
        <p:spPr>
          <a:xfrm>
            <a:off x="1066882" y="2563717"/>
            <a:ext cx="9126224" cy="241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924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E07E8-84A1-CDF3-C864-3621359FC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00" y="2311530"/>
            <a:ext cx="9679930" cy="261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75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6E5CF-CC6A-1BFF-E3A1-0E6A9D12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965" y="2291729"/>
            <a:ext cx="9250066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35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A2002-B242-807D-828F-D221CAAEA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294" y="1980210"/>
            <a:ext cx="8878141" cy="32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0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60" y="4651277"/>
            <a:ext cx="11029616" cy="5667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Support Vector Machines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CD59E-EB47-DAC9-EA69-4A53EAC4AF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105"/>
          <a:stretch/>
        </p:blipFill>
        <p:spPr>
          <a:xfrm>
            <a:off x="1443011" y="1945040"/>
            <a:ext cx="8812708" cy="1483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DE0B67-D5A6-6593-ACC2-4265E6A937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749"/>
          <a:stretch/>
        </p:blipFill>
        <p:spPr>
          <a:xfrm>
            <a:off x="1465127" y="3540943"/>
            <a:ext cx="8714044" cy="14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7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671305a-46cd-4efb-839e-db89605a03f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80804C8C43249A08DF71216541B2C" ma:contentTypeVersion="13" ma:contentTypeDescription="Create a new document." ma:contentTypeScope="" ma:versionID="00e18e249e9b1365035e9dabecb9d863">
  <xsd:schema xmlns:xsd="http://www.w3.org/2001/XMLSchema" xmlns:xs="http://www.w3.org/2001/XMLSchema" xmlns:p="http://schemas.microsoft.com/office/2006/metadata/properties" xmlns:ns3="3671305a-46cd-4efb-839e-db89605a03ff" xmlns:ns4="19ed079f-2ee1-474d-8970-d6858e2cc96a" targetNamespace="http://schemas.microsoft.com/office/2006/metadata/properties" ma:root="true" ma:fieldsID="45a11eb9fd233879b9cb255bc1d75a02" ns3:_="" ns4:_="">
    <xsd:import namespace="3671305a-46cd-4efb-839e-db89605a03ff"/>
    <xsd:import namespace="19ed079f-2ee1-474d-8970-d6858e2cc9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71305a-46cd-4efb-839e-db89605a0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d079f-2ee1-474d-8970-d6858e2cc96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40BD3F-92E4-45F1-BB07-F9FBE8BE7D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B62040-F1DC-478F-AD9C-7A2C1FD01B83}">
  <ds:schemaRefs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19ed079f-2ee1-474d-8970-d6858e2cc96a"/>
    <ds:schemaRef ds:uri="3671305a-46cd-4efb-839e-db89605a03ff"/>
  </ds:schemaRefs>
</ds:datastoreItem>
</file>

<file path=customXml/itemProps3.xml><?xml version="1.0" encoding="utf-8"?>
<ds:datastoreItem xmlns:ds="http://schemas.openxmlformats.org/officeDocument/2006/customXml" ds:itemID="{93E2BB23-AF15-4CB6-8CA0-D2D78505A3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71305a-46cd-4efb-839e-db89605a03ff"/>
    <ds:schemaRef ds:uri="19ed079f-2ee1-474d-8970-d6858e2cc9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ml5</Template>
  <TotalTime>491</TotalTime>
  <Words>819</Words>
  <Application>Microsoft Office PowerPoint</Application>
  <PresentationFormat>Widescreen</PresentationFormat>
  <Paragraphs>246</Paragraphs>
  <Slides>44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Gill Sans MT</vt:lpstr>
      <vt:lpstr>MinionPro-Regular</vt:lpstr>
      <vt:lpstr>Wingdings 2</vt:lpstr>
      <vt:lpstr>Dividend</vt:lpstr>
      <vt:lpstr>Machine learning course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course</dc:title>
  <dc:creator>Abdel Rahman Mutaz Mahdi AlSabbagh</dc:creator>
  <cp:lastModifiedBy>Abdel Rahman Mutaz Mahdi AlSabbagh</cp:lastModifiedBy>
  <cp:revision>4</cp:revision>
  <dcterms:created xsi:type="dcterms:W3CDTF">2023-05-26T17:15:51Z</dcterms:created>
  <dcterms:modified xsi:type="dcterms:W3CDTF">2023-05-27T14:44:51Z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0x010100A1780804C8C43249A08DF71216541B2C</vt:lpwstr>
  </property>
</Properties>
</file>